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xample.com/get-started" TargetMode="External"/><Relationship Id="rId4" Type="http://schemas.openxmlformats.org/officeDocument/2006/relationships/image" Target="../media/image-10-1.png"/><Relationship Id="rId5" Type="http://schemas.openxmlformats.org/officeDocument/2006/relationships/hyperlink" Target="https://example.com/learn-more" TargetMode="External"/><Relationship Id="rId6" Type="http://schemas.openxmlformats.org/officeDocument/2006/relationships/image" Target="../media/image-10-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-3-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-4-1.png"/><Relationship Id="rId4" Type="http://schemas.openxmlformats.org/officeDocument/2006/relationships/image" Target="../media/image-4-2.png"/><Relationship Id="rId5" Type="http://schemas.openxmlformats.org/officeDocument/2006/relationships/image" Target="../media/image-4-3.png"/><Relationship Id="rId6" Type="http://schemas.openxmlformats.org/officeDocument/2006/relationships/image" Target="../media/image-4-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-5-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-6-1.png"/><Relationship Id="rId4" Type="http://schemas.openxmlformats.org/officeDocument/2006/relationships/image" Target="../media/image-6-2.png"/><Relationship Id="rId5" Type="http://schemas.openxmlformats.org/officeDocument/2006/relationships/image" Target="../media/image-6-3.png"/><Relationship Id="rId6" Type="http://schemas.openxmlformats.org/officeDocument/2006/relationships/image" Target="../media/image-6-6.png"/><Relationship Id="rId7" Type="http://schemas.openxmlformats.org/officeDocument/2006/relationships/image" Target="../media/image-6-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-7-1.png"/><Relationship Id="rId4" Type="http://schemas.openxmlformats.org/officeDocument/2006/relationships/image" Target="../media/image-7-2.png"/><Relationship Id="rId5" Type="http://schemas.openxmlformats.org/officeDocument/2006/relationships/image" Target="../media/image-7-3.png"/><Relationship Id="rId6" Type="http://schemas.openxmlformats.org/officeDocument/2006/relationships/image" Target="../media/image-7-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-8-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 Finance Chatbot: Intelligent Guidance for Savings, Taxes, and Investments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how AI-powered chatbots are revolutionising personal finance, making expert guidance accessible to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/>
          <p:nvPr/>
        </p:nvSpPr>
        <p:spPr>
          <a:xfrm>
            <a:off x="793790" y="1696522"/>
            <a:ext cx="12936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Take Control of Your Financial Future Today</a:t>
            </a:r>
            <a:endParaRPr b="0" i="0" sz="4450" u="none" cap="none" strike="noStrike"/>
          </a:p>
        </p:txBody>
      </p:sp>
      <p:sp>
        <p:nvSpPr>
          <p:cNvPr id="129" name="Google Shape;129;p8"/>
          <p:cNvSpPr/>
          <p:nvPr/>
        </p:nvSpPr>
        <p:spPr>
          <a:xfrm>
            <a:off x="1133951" y="3199090"/>
            <a:ext cx="12702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550"/>
              <a:buFont typeface="Libre Baskerville"/>
              <a:buNone/>
            </a:pPr>
            <a:r>
              <a:rPr b="0" i="0" lang="en-US" sz="35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"The future of personal finance is intelligent, personalised, and always at your fingertips."</a:t>
            </a:r>
            <a:endParaRPr b="0" i="0" sz="3550" u="none" cap="none" strike="noStrike"/>
          </a:p>
        </p:txBody>
      </p:sp>
      <p:sp>
        <p:nvSpPr>
          <p:cNvPr id="130" name="Google Shape;130;p8"/>
          <p:cNvSpPr/>
          <p:nvPr/>
        </p:nvSpPr>
        <p:spPr>
          <a:xfrm>
            <a:off x="793790" y="2858929"/>
            <a:ext cx="30600" cy="1814400"/>
          </a:xfrm>
          <a:prstGeom prst="rect">
            <a:avLst/>
          </a:prstGeom>
          <a:solidFill>
            <a:srgbClr val="403C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793790" y="4928354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Embrace AI-powered chatbots for smarter savings, tax management, and investments. Start with trusted apps or build your own tailored assistant using no-code platforms.</a:t>
            </a:r>
            <a:endParaRPr b="0" i="0" sz="1750" u="none" cap="none" strike="noStrike"/>
          </a:p>
        </p:txBody>
      </p:sp>
      <p:pic>
        <p:nvPicPr>
          <p:cNvPr descr="preencoded.png" id="132" name="Google Shape;132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909310"/>
            <a:ext cx="1702356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9493" y="5909310"/>
            <a:ext cx="1715453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/>
          <p:nvPr/>
        </p:nvSpPr>
        <p:spPr>
          <a:xfrm>
            <a:off x="12427075" y="7605925"/>
            <a:ext cx="22035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/>
          <p:nvPr/>
        </p:nvSpPr>
        <p:spPr>
          <a:xfrm>
            <a:off x="793790" y="2346484"/>
            <a:ext cx="9990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Rise of AI in Personal Finance</a:t>
            </a:r>
            <a:endParaRPr b="0" i="0" sz="4450" u="none" cap="none" strike="noStrike"/>
          </a:p>
        </p:txBody>
      </p:sp>
      <p:sp>
        <p:nvSpPr>
          <p:cNvPr id="24" name="Google Shape;24;p1"/>
          <p:cNvSpPr/>
          <p:nvPr/>
        </p:nvSpPr>
        <p:spPr>
          <a:xfrm>
            <a:off x="793790" y="3508891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1530906" y="3586758"/>
            <a:ext cx="3125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Accelerated Adoption</a:t>
            </a:r>
            <a:endParaRPr b="0" i="0" sz="2200" u="none" cap="none" strike="noStrike"/>
          </a:p>
        </p:txBody>
      </p:sp>
      <p:sp>
        <p:nvSpPr>
          <p:cNvPr id="26" name="Google Shape;26;p1"/>
          <p:cNvSpPr/>
          <p:nvPr/>
        </p:nvSpPr>
        <p:spPr>
          <a:xfrm>
            <a:off x="1530906" y="4077176"/>
            <a:ext cx="3421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Over </a:t>
            </a:r>
            <a:r>
              <a:rPr b="0" i="0" lang="en-US" sz="1750" u="none" cap="none" strike="noStrike">
                <a:solidFill>
                  <a:srgbClr val="403CCF"/>
                </a:solidFill>
                <a:latin typeface="Open Sans"/>
                <a:ea typeface="Open Sans"/>
                <a:cs typeface="Open Sans"/>
                <a:sym typeface="Open Sans"/>
              </a:rPr>
              <a:t>65%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of financial service providers now use AI chatbots to enhance customer experience (2025 data).</a:t>
            </a:r>
            <a:endParaRPr b="0" i="0" sz="1750" u="none" cap="none" strike="noStrike"/>
          </a:p>
        </p:txBody>
      </p:sp>
      <p:sp>
        <p:nvSpPr>
          <p:cNvPr id="27" name="Google Shape;27;p1"/>
          <p:cNvSpPr/>
          <p:nvPr/>
        </p:nvSpPr>
        <p:spPr>
          <a:xfrm>
            <a:off x="5235893" y="3508891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"/>
          <p:cNvSpPr/>
          <p:nvPr/>
        </p:nvSpPr>
        <p:spPr>
          <a:xfrm>
            <a:off x="5973008" y="3586758"/>
            <a:ext cx="3421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24/7 Personalised Advice</a:t>
            </a:r>
            <a:endParaRPr b="0" i="0" sz="2200" u="none" cap="none" strike="noStrike"/>
          </a:p>
        </p:txBody>
      </p:sp>
      <p:sp>
        <p:nvSpPr>
          <p:cNvPr id="29" name="Google Shape;29;p1"/>
          <p:cNvSpPr/>
          <p:nvPr/>
        </p:nvSpPr>
        <p:spPr>
          <a:xfrm>
            <a:off x="5973008" y="4431506"/>
            <a:ext cx="3421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Chatbots offer round-the-clock, tailored financial guidance, transforming how individuals manage their money.</a:t>
            </a:r>
            <a:endParaRPr b="0" i="0" sz="1750" u="none" cap="none" strike="noStrike"/>
          </a:p>
        </p:txBody>
      </p:sp>
      <p:sp>
        <p:nvSpPr>
          <p:cNvPr id="30" name="Google Shape;30;p1"/>
          <p:cNvSpPr/>
          <p:nvPr/>
        </p:nvSpPr>
        <p:spPr>
          <a:xfrm>
            <a:off x="9677995" y="3508891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"/>
          <p:cNvSpPr/>
          <p:nvPr/>
        </p:nvSpPr>
        <p:spPr>
          <a:xfrm>
            <a:off x="10415111" y="3586758"/>
            <a:ext cx="3421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Accessibility &amp; Efficiency</a:t>
            </a:r>
            <a:endParaRPr b="0" i="0" sz="2200" u="none" cap="none" strike="noStrike"/>
          </a:p>
        </p:txBody>
      </p:sp>
      <p:sp>
        <p:nvSpPr>
          <p:cNvPr id="32" name="Google Shape;32;p1"/>
          <p:cNvSpPr/>
          <p:nvPr/>
        </p:nvSpPr>
        <p:spPr>
          <a:xfrm>
            <a:off x="10415111" y="4431506"/>
            <a:ext cx="3421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From budgeting to investing, AI is democratising finance, making it more accessible and efficient for all.</a:t>
            </a:r>
            <a:endParaRPr b="0" i="0" sz="1750" u="none" cap="none" strike="noStrike"/>
          </a:p>
        </p:txBody>
      </p:sp>
      <p:sp>
        <p:nvSpPr>
          <p:cNvPr id="33" name="Google Shape;33;p1"/>
          <p:cNvSpPr/>
          <p:nvPr/>
        </p:nvSpPr>
        <p:spPr>
          <a:xfrm>
            <a:off x="12137600" y="7520975"/>
            <a:ext cx="2493000" cy="7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/>
          <p:nvPr/>
        </p:nvSpPr>
        <p:spPr>
          <a:xfrm>
            <a:off x="721638" y="566976"/>
            <a:ext cx="9586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050"/>
              <a:buFont typeface="Libre Baskerville"/>
              <a:buNone/>
            </a:pPr>
            <a:r>
              <a:rPr b="0" i="0" lang="en-US" sz="40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Is a Personal Finance Chatbot?</a:t>
            </a:r>
            <a:endParaRPr b="0" i="0" sz="4050" u="none" cap="none" strike="noStrike"/>
          </a:p>
        </p:txBody>
      </p:sp>
      <p:pic>
        <p:nvPicPr>
          <p:cNvPr descr="preencoded.png" id="36" name="Google Shape;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38" y="1752481"/>
            <a:ext cx="6342103" cy="6342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/>
          <p:nvPr/>
        </p:nvSpPr>
        <p:spPr>
          <a:xfrm>
            <a:off x="7574280" y="1706047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1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AI-powered virtual assistant:</a:t>
            </a: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Utilises Natural Language Processing (NLP) and Machine Learning (ML).</a:t>
            </a:r>
            <a:endParaRPr b="0" i="0" sz="1600" u="none" cap="none" strike="noStrike"/>
          </a:p>
        </p:txBody>
      </p:sp>
      <p:sp>
        <p:nvSpPr>
          <p:cNvPr id="38" name="Google Shape;38;p2"/>
          <p:cNvSpPr/>
          <p:nvPr/>
        </p:nvSpPr>
        <p:spPr>
          <a:xfrm>
            <a:off x="7574280" y="2438043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1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Natural language understanding:</a:t>
            </a: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Comprehends queries like: “How much did I spend on groceries last month?”</a:t>
            </a:r>
            <a:endParaRPr b="0" i="0" sz="1600" u="none" cap="none" strike="noStrike"/>
          </a:p>
        </p:txBody>
      </p:sp>
      <p:sp>
        <p:nvSpPr>
          <p:cNvPr id="39" name="Google Shape;39;p2"/>
          <p:cNvSpPr/>
          <p:nvPr/>
        </p:nvSpPr>
        <p:spPr>
          <a:xfrm>
            <a:off x="7574280" y="3170039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1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Real-time data integration:</a:t>
            </a: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Connects securely to bank APIs for live financial data and transactions.</a:t>
            </a:r>
            <a:endParaRPr b="0" i="0" sz="1600" u="none" cap="none" strike="noStrike"/>
          </a:p>
        </p:txBody>
      </p:sp>
      <p:sp>
        <p:nvSpPr>
          <p:cNvPr id="40" name="Google Shape;40;p2"/>
          <p:cNvSpPr/>
          <p:nvPr/>
        </p:nvSpPr>
        <p:spPr>
          <a:xfrm>
            <a:off x="9991500" y="7569900"/>
            <a:ext cx="4638900" cy="659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793790" y="2012633"/>
            <a:ext cx="7170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 Intelligent Features</a:t>
            </a:r>
            <a:endParaRPr b="0" i="0" sz="4450" u="none" cap="none" strike="noStrike"/>
          </a:p>
        </p:txBody>
      </p:sp>
      <p:sp>
        <p:nvSpPr>
          <p:cNvPr id="43" name="Google Shape;43;p3"/>
          <p:cNvSpPr/>
          <p:nvPr/>
        </p:nvSpPr>
        <p:spPr>
          <a:xfrm>
            <a:off x="793790" y="31750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60" y="3217545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/>
          <p:nvPr/>
        </p:nvSpPr>
        <p:spPr>
          <a:xfrm>
            <a:off x="1530906" y="32529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Expense Tracking</a:t>
            </a:r>
            <a:endParaRPr b="0" i="0" sz="2200" u="none" cap="none" strike="noStrike"/>
          </a:p>
        </p:txBody>
      </p:sp>
      <p:sp>
        <p:nvSpPr>
          <p:cNvPr id="46" name="Google Shape;46;p3"/>
          <p:cNvSpPr/>
          <p:nvPr/>
        </p:nvSpPr>
        <p:spPr>
          <a:xfrm>
            <a:off x="1530906" y="3743325"/>
            <a:ext cx="5642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Automated tracking and categorisation (rent, dining, utilities) using AI classification.</a:t>
            </a:r>
            <a:endParaRPr b="0" i="0" sz="1750" u="none" cap="none" strike="noStrike"/>
          </a:p>
        </p:txBody>
      </p:sp>
      <p:sp>
        <p:nvSpPr>
          <p:cNvPr id="47" name="Google Shape;47;p3"/>
          <p:cNvSpPr/>
          <p:nvPr/>
        </p:nvSpPr>
        <p:spPr>
          <a:xfrm>
            <a:off x="7456884" y="31750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" name="Google Shape;4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955" y="3217545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/>
          <p:nvPr/>
        </p:nvSpPr>
        <p:spPr>
          <a:xfrm>
            <a:off x="8194000" y="32529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Budgeting Insights</a:t>
            </a:r>
            <a:endParaRPr b="0" i="0" sz="2200" u="none" cap="none" strike="noStrike"/>
          </a:p>
        </p:txBody>
      </p:sp>
      <p:sp>
        <p:nvSpPr>
          <p:cNvPr id="50" name="Google Shape;50;p3"/>
          <p:cNvSpPr/>
          <p:nvPr/>
        </p:nvSpPr>
        <p:spPr>
          <a:xfrm>
            <a:off x="8194000" y="3743325"/>
            <a:ext cx="564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Real-time updates, e.g., “You’ve spent 70% of your grocery budget this month.”</a:t>
            </a:r>
            <a:endParaRPr b="0" i="0" sz="1750" u="none" cap="none" strike="noStrike"/>
          </a:p>
        </p:txBody>
      </p:sp>
      <p:sp>
        <p:nvSpPr>
          <p:cNvPr id="51" name="Google Shape;51;p3"/>
          <p:cNvSpPr/>
          <p:nvPr/>
        </p:nvSpPr>
        <p:spPr>
          <a:xfrm>
            <a:off x="793790" y="4922758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496526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>
            <a:off x="1530906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Savings Plans</a:t>
            </a:r>
            <a:endParaRPr b="0" i="0" sz="2200" u="none" cap="none" strike="noStrike"/>
          </a:p>
        </p:txBody>
      </p:sp>
      <p:sp>
        <p:nvSpPr>
          <p:cNvPr id="54" name="Google Shape;54;p3"/>
          <p:cNvSpPr/>
          <p:nvPr/>
        </p:nvSpPr>
        <p:spPr>
          <a:xfrm>
            <a:off x="1530906" y="5491043"/>
            <a:ext cx="5642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Tailored plans based on income, goals, and spending habits.</a:t>
            </a:r>
            <a:endParaRPr b="0" i="0" sz="1750" u="none" cap="none" strike="noStrike"/>
          </a:p>
        </p:txBody>
      </p:sp>
      <p:sp>
        <p:nvSpPr>
          <p:cNvPr id="55" name="Google Shape;55;p3"/>
          <p:cNvSpPr/>
          <p:nvPr/>
        </p:nvSpPr>
        <p:spPr>
          <a:xfrm>
            <a:off x="7456884" y="4922758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1955" y="496526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8194000" y="50006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Tax Optimisation</a:t>
            </a:r>
            <a:endParaRPr b="0" i="0" sz="2200" u="none" cap="none" strike="noStrike"/>
          </a:p>
        </p:txBody>
      </p:sp>
      <p:sp>
        <p:nvSpPr>
          <p:cNvPr id="58" name="Google Shape;58;p3"/>
          <p:cNvSpPr/>
          <p:nvPr/>
        </p:nvSpPr>
        <p:spPr>
          <a:xfrm>
            <a:off x="8194000" y="5491043"/>
            <a:ext cx="5642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Personalised tax reminders and optimisation tips.</a:t>
            </a:r>
            <a:endParaRPr b="0" i="0" sz="1750" u="none" cap="none" strike="noStrike"/>
          </a:p>
        </p:txBody>
      </p:sp>
      <p:sp>
        <p:nvSpPr>
          <p:cNvPr id="59" name="Google Shape;59;p3"/>
          <p:cNvSpPr/>
          <p:nvPr/>
        </p:nvSpPr>
        <p:spPr>
          <a:xfrm>
            <a:off x="12486725" y="7520700"/>
            <a:ext cx="2075400" cy="70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>
            <a:off x="793790" y="892612"/>
            <a:ext cx="10575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Investment Guidance Powered by AI</a:t>
            </a:r>
            <a:endParaRPr b="0" i="0" sz="4450" u="none" cap="none" strike="noStrike"/>
          </a:p>
        </p:txBody>
      </p:sp>
      <p:sp>
        <p:nvSpPr>
          <p:cNvPr id="62" name="Google Shape;62;p4"/>
          <p:cNvSpPr/>
          <p:nvPr/>
        </p:nvSpPr>
        <p:spPr>
          <a:xfrm>
            <a:off x="793790" y="2145625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Risk-based recommendations: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Analyses financial history and risk tolerance for investment options.</a:t>
            </a:r>
            <a:endParaRPr b="0" i="0" sz="1750" u="none" cap="none" strike="noStrike"/>
          </a:p>
        </p:txBody>
      </p:sp>
      <p:sp>
        <p:nvSpPr>
          <p:cNvPr id="63" name="Google Shape;63;p4"/>
          <p:cNvSpPr/>
          <p:nvPr/>
        </p:nvSpPr>
        <p:spPr>
          <a:xfrm>
            <a:off x="793790" y="2950726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Diversified portfolios: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Suggests mutual funds, savings accounts, or direct investments aligned with goals.</a:t>
            </a:r>
            <a:endParaRPr b="0" i="0" sz="1750" u="none" cap="none" strike="noStrike"/>
          </a:p>
        </p:txBody>
      </p:sp>
      <p:sp>
        <p:nvSpPr>
          <p:cNvPr id="64" name="Google Shape;64;p4"/>
          <p:cNvSpPr/>
          <p:nvPr/>
        </p:nvSpPr>
        <p:spPr>
          <a:xfrm>
            <a:off x="793790" y="3755827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Timeline-based planning: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Helps save for specific targets, such as a car in 3 years or retirement in 20 years.</a:t>
            </a:r>
            <a:endParaRPr b="0" i="0" sz="1750" u="none" cap="none" strike="noStrike"/>
          </a:p>
        </p:txBody>
      </p:sp>
      <p:sp>
        <p:nvSpPr>
          <p:cNvPr id="65" name="Google Shape;65;p4"/>
          <p:cNvSpPr/>
          <p:nvPr/>
        </p:nvSpPr>
        <p:spPr>
          <a:xfrm>
            <a:off x="793790" y="4560927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Continuous learning: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Adapts and refines advice through reinforcement learning for optimal results.</a:t>
            </a:r>
            <a:endParaRPr b="0" i="0" sz="1750" u="none" cap="none" strike="noStrike"/>
          </a:p>
        </p:txBody>
      </p:sp>
      <p:pic>
        <p:nvPicPr>
          <p:cNvPr descr="preencoded.png" id="66" name="Google Shape;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96703"/>
            <a:ext cx="4885016" cy="488501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11369050" y="7460175"/>
            <a:ext cx="3261300" cy="7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>
            <a:off x="793790" y="1980367"/>
            <a:ext cx="784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Real-World Success Stories</a:t>
            </a:r>
            <a:endParaRPr b="0" i="0" sz="4450" u="none" cap="none" strike="noStrike"/>
          </a:p>
        </p:txBody>
      </p:sp>
      <p:sp>
        <p:nvSpPr>
          <p:cNvPr id="70" name="Google Shape;70;p5"/>
          <p:cNvSpPr/>
          <p:nvPr/>
        </p:nvSpPr>
        <p:spPr>
          <a:xfrm>
            <a:off x="793790" y="3482935"/>
            <a:ext cx="4196400" cy="2766300"/>
          </a:xfrm>
          <a:prstGeom prst="roundRect">
            <a:avLst>
              <a:gd fmla="val 5289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688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61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>
            <a:off x="1051084" y="404991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Cleo AI Assistant</a:t>
            </a:r>
            <a:endParaRPr b="0" i="0" sz="2200" u="none" cap="none" strike="noStrike"/>
          </a:p>
        </p:txBody>
      </p:sp>
      <p:sp>
        <p:nvSpPr>
          <p:cNvPr id="75" name="Google Shape;75;p5"/>
          <p:cNvSpPr/>
          <p:nvPr/>
        </p:nvSpPr>
        <p:spPr>
          <a:xfrm>
            <a:off x="1051084" y="4540329"/>
            <a:ext cx="3681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Helped users identify small savings, like cancelling unused subscriptions, leading to potential </a:t>
            </a:r>
            <a:r>
              <a:rPr b="0" i="0" lang="en-US" sz="1750" u="none" cap="none" strike="noStrike">
                <a:solidFill>
                  <a:srgbClr val="403CCF"/>
                </a:solidFill>
                <a:latin typeface="Open Sans"/>
                <a:ea typeface="Open Sans"/>
                <a:cs typeface="Open Sans"/>
                <a:sym typeface="Open Sans"/>
              </a:rPr>
              <a:t>£10,000+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in savings over decades.</a:t>
            </a:r>
            <a:endParaRPr b="0" i="0" sz="1750" u="none" cap="none" strike="noStrike"/>
          </a:p>
        </p:txBody>
      </p:sp>
      <p:sp>
        <p:nvSpPr>
          <p:cNvPr id="76" name="Google Shape;76;p5"/>
          <p:cNvSpPr/>
          <p:nvPr/>
        </p:nvSpPr>
        <p:spPr>
          <a:xfrm>
            <a:off x="5216962" y="3482935"/>
            <a:ext cx="4196400" cy="2766300"/>
          </a:xfrm>
          <a:prstGeom prst="roundRect">
            <a:avLst>
              <a:gd fmla="val 5289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962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4860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933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/>
          <p:nvPr/>
        </p:nvSpPr>
        <p:spPr>
          <a:xfrm>
            <a:off x="5474256" y="404991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Digit App</a:t>
            </a:r>
            <a:endParaRPr b="0" i="0" sz="2200" u="none" cap="none" strike="noStrike"/>
          </a:p>
        </p:txBody>
      </p:sp>
      <p:sp>
        <p:nvSpPr>
          <p:cNvPr id="81" name="Google Shape;81;p5"/>
          <p:cNvSpPr/>
          <p:nvPr/>
        </p:nvSpPr>
        <p:spPr>
          <a:xfrm>
            <a:off x="5474256" y="4540329"/>
            <a:ext cx="3681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Automated micro-savings, enabling users to save thousands effortlessly without conscious effort.</a:t>
            </a:r>
            <a:endParaRPr b="0" i="0" sz="1750" u="none" cap="none" strike="noStrike"/>
          </a:p>
        </p:txBody>
      </p:sp>
      <p:sp>
        <p:nvSpPr>
          <p:cNvPr id="82" name="Google Shape;82;p5"/>
          <p:cNvSpPr/>
          <p:nvPr/>
        </p:nvSpPr>
        <p:spPr>
          <a:xfrm>
            <a:off x="9640133" y="3482935"/>
            <a:ext cx="4196400" cy="2766300"/>
          </a:xfrm>
          <a:prstGeom prst="roundRect">
            <a:avLst>
              <a:gd fmla="val 5289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133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8032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2105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9897427" y="4049911"/>
            <a:ext cx="298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Prompt Engineering</a:t>
            </a:r>
            <a:endParaRPr b="0" i="0" sz="2200" u="none" cap="none" strike="noStrike"/>
          </a:p>
        </p:txBody>
      </p:sp>
      <p:sp>
        <p:nvSpPr>
          <p:cNvPr id="87" name="Google Shape;87;p5"/>
          <p:cNvSpPr/>
          <p:nvPr/>
        </p:nvSpPr>
        <p:spPr>
          <a:xfrm>
            <a:off x="9897427" y="4540329"/>
            <a:ext cx="3681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Custom-built chatbots deliver clear, actionable financial plans tailored precisely to individual user goals.</a:t>
            </a:r>
            <a:endParaRPr b="0" i="0" sz="1750" u="none" cap="none" strike="noStrike"/>
          </a:p>
        </p:txBody>
      </p:sp>
      <p:sp>
        <p:nvSpPr>
          <p:cNvPr id="88" name="Google Shape;88;p5"/>
          <p:cNvSpPr/>
          <p:nvPr/>
        </p:nvSpPr>
        <p:spPr>
          <a:xfrm flipH="1" rot="10800000">
            <a:off x="12878525" y="7567126"/>
            <a:ext cx="1666200" cy="5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793790" y="936784"/>
            <a:ext cx="10518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Security &amp; Compliance: Trust Is Key</a:t>
            </a:r>
            <a:endParaRPr b="0" i="0" sz="4450" u="none" cap="none" strike="noStrike"/>
          </a:p>
        </p:txBody>
      </p:sp>
      <p:sp>
        <p:nvSpPr>
          <p:cNvPr id="91" name="Google Shape;91;p6"/>
          <p:cNvSpPr/>
          <p:nvPr/>
        </p:nvSpPr>
        <p:spPr>
          <a:xfrm>
            <a:off x="793790" y="2240875"/>
            <a:ext cx="6244800" cy="1908000"/>
          </a:xfrm>
          <a:prstGeom prst="roundRect">
            <a:avLst>
              <a:gd fmla="val 1783" name="adj"/>
            </a:avLst>
          </a:prstGeom>
          <a:solidFill>
            <a:srgbClr val="B6FC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2550557"/>
            <a:ext cx="354330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/>
          <p:nvPr/>
        </p:nvSpPr>
        <p:spPr>
          <a:xfrm>
            <a:off x="1601748" y="252436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Encryption</a:t>
            </a:r>
            <a:endParaRPr b="0" i="0" sz="2200" u="none" cap="none" strike="noStrike"/>
          </a:p>
        </p:txBody>
      </p:sp>
      <p:sp>
        <p:nvSpPr>
          <p:cNvPr id="94" name="Google Shape;94;p6"/>
          <p:cNvSpPr/>
          <p:nvPr/>
        </p:nvSpPr>
        <p:spPr>
          <a:xfrm>
            <a:off x="1601748" y="3105507"/>
            <a:ext cx="520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AES-256 encryption and OAuth 2.0 for secure data exchange with financial institutions.</a:t>
            </a:r>
            <a:endParaRPr b="0" i="0" sz="1750" u="none" cap="none" strike="noStrike"/>
          </a:p>
        </p:txBody>
      </p:sp>
      <p:sp>
        <p:nvSpPr>
          <p:cNvPr id="95" name="Google Shape;95;p6"/>
          <p:cNvSpPr/>
          <p:nvPr/>
        </p:nvSpPr>
        <p:spPr>
          <a:xfrm>
            <a:off x="793790" y="4403884"/>
            <a:ext cx="6244800" cy="2270700"/>
          </a:xfrm>
          <a:prstGeom prst="roundRect">
            <a:avLst>
              <a:gd fmla="val 1498" name="adj"/>
            </a:avLst>
          </a:prstGeom>
          <a:solidFill>
            <a:srgbClr val="B6D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04" y="4713565"/>
            <a:ext cx="354330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1601748" y="4687372"/>
            <a:ext cx="288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Authentication</a:t>
            </a:r>
            <a:endParaRPr b="0" i="0" sz="2200" u="none" cap="none" strike="noStrike"/>
          </a:p>
        </p:txBody>
      </p:sp>
      <p:sp>
        <p:nvSpPr>
          <p:cNvPr id="98" name="Google Shape;98;p6"/>
          <p:cNvSpPr/>
          <p:nvPr/>
        </p:nvSpPr>
        <p:spPr>
          <a:xfrm>
            <a:off x="1601748" y="5268516"/>
            <a:ext cx="5209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Multi-factor authentication (MFA) and biometric options protect user accounts from unauthorised access.</a:t>
            </a:r>
            <a:endParaRPr b="0" i="0" sz="1750" u="none" cap="none" strike="noStrike"/>
          </a:p>
        </p:txBody>
      </p:sp>
      <p:sp>
        <p:nvSpPr>
          <p:cNvPr id="99" name="Google Shape;99;p6"/>
          <p:cNvSpPr/>
          <p:nvPr/>
        </p:nvSpPr>
        <p:spPr>
          <a:xfrm>
            <a:off x="7599521" y="2240875"/>
            <a:ext cx="6244800" cy="2633700"/>
          </a:xfrm>
          <a:prstGeom prst="roundRect">
            <a:avLst>
              <a:gd fmla="val 1292" name="adj"/>
            </a:avLst>
          </a:prstGeom>
          <a:solidFill>
            <a:srgbClr val="FFB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6335" y="2550557"/>
            <a:ext cx="354330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/>
          <p:nvPr/>
        </p:nvSpPr>
        <p:spPr>
          <a:xfrm>
            <a:off x="8407479" y="2524363"/>
            <a:ext cx="3229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Regulatory Adherence</a:t>
            </a:r>
            <a:endParaRPr b="0" i="0" sz="2200" u="none" cap="none" strike="noStrike"/>
          </a:p>
        </p:txBody>
      </p:sp>
      <p:sp>
        <p:nvSpPr>
          <p:cNvPr id="102" name="Google Shape;102;p6"/>
          <p:cNvSpPr/>
          <p:nvPr/>
        </p:nvSpPr>
        <p:spPr>
          <a:xfrm>
            <a:off x="8407479" y="3105507"/>
            <a:ext cx="5209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Adheres to financial regulations such as KYC (Know Your Customer) and AML (Anti-Money Laundering) to ensure compliance and user safety.</a:t>
            </a:r>
            <a:endParaRPr b="0" i="0" sz="1750" u="none" cap="none" strike="noStrike"/>
          </a:p>
        </p:txBody>
      </p:sp>
      <p:sp>
        <p:nvSpPr>
          <p:cNvPr id="103" name="Google Shape;103;p6"/>
          <p:cNvSpPr/>
          <p:nvPr/>
        </p:nvSpPr>
        <p:spPr>
          <a:xfrm>
            <a:off x="7599521" y="5129689"/>
            <a:ext cx="6244800" cy="1908000"/>
          </a:xfrm>
          <a:prstGeom prst="roundRect">
            <a:avLst>
              <a:gd fmla="val 1783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6335" y="5439370"/>
            <a:ext cx="354330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/>
          <p:nvPr/>
        </p:nvSpPr>
        <p:spPr>
          <a:xfrm>
            <a:off x="8407479" y="5413177"/>
            <a:ext cx="329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Why is this important?</a:t>
            </a:r>
            <a:endParaRPr b="0" i="0" sz="2200" u="none" cap="none" strike="noStrike"/>
          </a:p>
        </p:txBody>
      </p:sp>
      <p:sp>
        <p:nvSpPr>
          <p:cNvPr id="106" name="Google Shape;106;p6"/>
          <p:cNvSpPr/>
          <p:nvPr/>
        </p:nvSpPr>
        <p:spPr>
          <a:xfrm>
            <a:off x="8407479" y="5994321"/>
            <a:ext cx="520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Robust security measures build user trust and ensure the integrity of personal financial data.</a:t>
            </a:r>
            <a:endParaRPr b="0" i="0" sz="1750" u="none" cap="none" strike="noStrike"/>
          </a:p>
        </p:txBody>
      </p:sp>
      <p:sp>
        <p:nvSpPr>
          <p:cNvPr id="107" name="Google Shape;107;p6"/>
          <p:cNvSpPr/>
          <p:nvPr/>
        </p:nvSpPr>
        <p:spPr>
          <a:xfrm flipH="1" rot="10800000">
            <a:off x="12597300" y="7535477"/>
            <a:ext cx="2033100" cy="6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793790" y="1326475"/>
            <a:ext cx="12689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Benefits for Users and Financial Institutions</a:t>
            </a:r>
            <a:endParaRPr b="0" i="0" sz="4450" u="none" cap="none" strike="noStrike"/>
          </a:p>
        </p:txBody>
      </p:sp>
      <p:sp>
        <p:nvSpPr>
          <p:cNvPr id="110" name="Google Shape;110;p7"/>
          <p:cNvSpPr/>
          <p:nvPr/>
        </p:nvSpPr>
        <p:spPr>
          <a:xfrm>
            <a:off x="793790" y="2488883"/>
            <a:ext cx="6408000" cy="2093700"/>
          </a:xfrm>
          <a:prstGeom prst="roundRect">
            <a:avLst>
              <a:gd fmla="val 1625" name="adj"/>
            </a:avLst>
          </a:prstGeom>
          <a:solidFill>
            <a:srgbClr val="FBFAFF"/>
          </a:solidFill>
          <a:ln cap="flat" cmpd="sng" w="30475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88883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/>
          <p:nvPr/>
        </p:nvSpPr>
        <p:spPr>
          <a:xfrm>
            <a:off x="1173004" y="2746177"/>
            <a:ext cx="2919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Empowerment</a:t>
            </a:r>
            <a:endParaRPr b="0" i="0" sz="2200" u="none" cap="none" strike="noStrike"/>
          </a:p>
        </p:txBody>
      </p:sp>
      <p:sp>
        <p:nvSpPr>
          <p:cNvPr id="113" name="Google Shape;113;p7"/>
          <p:cNvSpPr/>
          <p:nvPr/>
        </p:nvSpPr>
        <p:spPr>
          <a:xfrm>
            <a:off x="1173004" y="3236595"/>
            <a:ext cx="5771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Users gain personalised, accessible financial coaching anytime, anywhere, fostering financial literacy.</a:t>
            </a:r>
            <a:endParaRPr b="0" i="0" sz="1750" u="none" cap="none" strike="noStrike"/>
          </a:p>
        </p:txBody>
      </p:sp>
      <p:sp>
        <p:nvSpPr>
          <p:cNvPr id="114" name="Google Shape;114;p7"/>
          <p:cNvSpPr/>
          <p:nvPr/>
        </p:nvSpPr>
        <p:spPr>
          <a:xfrm>
            <a:off x="7428548" y="2488883"/>
            <a:ext cx="6408000" cy="2093700"/>
          </a:xfrm>
          <a:prstGeom prst="roundRect">
            <a:avLst>
              <a:gd fmla="val 1625" name="adj"/>
            </a:avLst>
          </a:prstGeom>
          <a:solidFill>
            <a:srgbClr val="FBFAFF"/>
          </a:solidFill>
          <a:ln cap="flat" cmpd="sng" w="30475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2488883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/>
          <p:nvPr/>
        </p:nvSpPr>
        <p:spPr>
          <a:xfrm>
            <a:off x="7807762" y="274617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Reduction</a:t>
            </a:r>
            <a:endParaRPr b="0" i="0" sz="2200" u="none" cap="none" strike="noStrike"/>
          </a:p>
        </p:txBody>
      </p:sp>
      <p:sp>
        <p:nvSpPr>
          <p:cNvPr id="117" name="Google Shape;117;p7"/>
          <p:cNvSpPr/>
          <p:nvPr/>
        </p:nvSpPr>
        <p:spPr>
          <a:xfrm>
            <a:off x="7807762" y="3236595"/>
            <a:ext cx="577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Institutions reduce customer service costs by up to </a:t>
            </a:r>
            <a:r>
              <a:rPr b="0" i="0" lang="en-US" sz="1750" u="none" cap="none" strike="noStrike">
                <a:solidFill>
                  <a:srgbClr val="403CCF"/>
                </a:solidFill>
                <a:latin typeface="Open Sans"/>
                <a:ea typeface="Open Sans"/>
                <a:cs typeface="Open Sans"/>
                <a:sym typeface="Open Sans"/>
              </a:rPr>
              <a:t>40%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through automation, optimising resource allocation.</a:t>
            </a:r>
            <a:endParaRPr b="0" i="0" sz="1750" u="none" cap="none" strike="noStrike"/>
          </a:p>
        </p:txBody>
      </p:sp>
      <p:sp>
        <p:nvSpPr>
          <p:cNvPr id="118" name="Google Shape;118;p7"/>
          <p:cNvSpPr/>
          <p:nvPr/>
        </p:nvSpPr>
        <p:spPr>
          <a:xfrm>
            <a:off x="793790" y="4809411"/>
            <a:ext cx="6408000" cy="2093700"/>
          </a:xfrm>
          <a:prstGeom prst="roundRect">
            <a:avLst>
              <a:gd fmla="val 1625" name="adj"/>
            </a:avLst>
          </a:prstGeom>
          <a:solidFill>
            <a:srgbClr val="FBFAFF"/>
          </a:solidFill>
          <a:ln cap="flat" cmpd="sng" w="30475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809411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/>
          <p:nvPr/>
        </p:nvSpPr>
        <p:spPr>
          <a:xfrm>
            <a:off x="1173004" y="5066705"/>
            <a:ext cx="3308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Operational Efficiency</a:t>
            </a:r>
            <a:endParaRPr b="0" i="0" sz="2200" u="none" cap="none" strike="noStrike"/>
          </a:p>
        </p:txBody>
      </p:sp>
      <p:sp>
        <p:nvSpPr>
          <p:cNvPr id="121" name="Google Shape;121;p7"/>
          <p:cNvSpPr/>
          <p:nvPr/>
        </p:nvSpPr>
        <p:spPr>
          <a:xfrm>
            <a:off x="1173004" y="5557123"/>
            <a:ext cx="5771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Improves efficiency and customer satisfaction with instant responses, eliminating wait times.</a:t>
            </a:r>
            <a:endParaRPr b="0" i="0" sz="1750" u="none" cap="none" strike="noStrike"/>
          </a:p>
        </p:txBody>
      </p:sp>
      <p:sp>
        <p:nvSpPr>
          <p:cNvPr id="122" name="Google Shape;122;p7"/>
          <p:cNvSpPr/>
          <p:nvPr/>
        </p:nvSpPr>
        <p:spPr>
          <a:xfrm>
            <a:off x="7428548" y="4809411"/>
            <a:ext cx="6408000" cy="2093700"/>
          </a:xfrm>
          <a:prstGeom prst="roundRect">
            <a:avLst>
              <a:gd fmla="val 1625" name="adj"/>
            </a:avLst>
          </a:prstGeom>
          <a:solidFill>
            <a:srgbClr val="FBFAFF"/>
          </a:solidFill>
          <a:ln cap="flat" cmpd="sng" w="30475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4809411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7807762" y="50667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Scalability</a:t>
            </a:r>
            <a:endParaRPr b="0" i="0" sz="2200" u="none" cap="none" strike="noStrike"/>
          </a:p>
        </p:txBody>
      </p:sp>
      <p:sp>
        <p:nvSpPr>
          <p:cNvPr id="125" name="Google Shape;125;p7"/>
          <p:cNvSpPr/>
          <p:nvPr/>
        </p:nvSpPr>
        <p:spPr>
          <a:xfrm>
            <a:off x="7807762" y="5557123"/>
            <a:ext cx="577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Scales effortlessly during high-demand periods without human bottlenecks, ensuring consistent service.</a:t>
            </a:r>
            <a:endParaRPr b="0" i="0" sz="1750" u="none" cap="none" strike="noStrike"/>
          </a:p>
        </p:txBody>
      </p:sp>
      <p:sp>
        <p:nvSpPr>
          <p:cNvPr id="126" name="Google Shape;126;p7"/>
          <p:cNvSpPr/>
          <p:nvPr/>
        </p:nvSpPr>
        <p:spPr>
          <a:xfrm>
            <a:off x="12563250" y="7434025"/>
            <a:ext cx="2067300" cy="7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Future of Personal Finance Chatbots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evolution of personal finance chatbots promises even greater integration and sophistication: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135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voice assistants and metaverse platforms for immersive financial planning.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186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AI models to provide fiduciary-level advice with ethical guardrails.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23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Expansion into tax filing automation and real-time investment portfolio rebalancing.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288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Democratising financial literacy and empowerment globally, ensuring everyone benefits.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